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C7C31F3A-7931-45BB-AC9B-066A3AD1A946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E04A376-E6EC-4BD3-957B-EF5A8EAAA70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5723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31F3A-7931-45BB-AC9B-066A3AD1A946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4A376-E6EC-4BD3-957B-EF5A8EAAA70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8009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31F3A-7931-45BB-AC9B-066A3AD1A946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4A376-E6EC-4BD3-957B-EF5A8EAAA70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24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31F3A-7931-45BB-AC9B-066A3AD1A946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4A376-E6EC-4BD3-957B-EF5A8EAAA70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57273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7C31F3A-7931-45BB-AC9B-066A3AD1A946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1E04A376-E6EC-4BD3-957B-EF5A8EAAA70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7129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31F3A-7931-45BB-AC9B-066A3AD1A946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4A376-E6EC-4BD3-957B-EF5A8EAAA70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7431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31F3A-7931-45BB-AC9B-066A3AD1A946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4A376-E6EC-4BD3-957B-EF5A8EAAA70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2088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31F3A-7931-45BB-AC9B-066A3AD1A946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4A376-E6EC-4BD3-957B-EF5A8EAAA70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8549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31F3A-7931-45BB-AC9B-066A3AD1A946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4A376-E6EC-4BD3-957B-EF5A8EAAA70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9642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31F3A-7931-45BB-AC9B-066A3AD1A946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tr-T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E04A376-E6EC-4BD3-957B-EF5A8EAAA70A}" type="slidenum">
              <a:rPr lang="tr-TR" smtClean="0"/>
              <a:t>‹#›</a:t>
            </a:fld>
            <a:endParaRPr lang="tr-TR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28028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C7C31F3A-7931-45BB-AC9B-066A3AD1A946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E04A376-E6EC-4BD3-957B-EF5A8EAAA70A}" type="slidenum">
              <a:rPr lang="tr-TR" smtClean="0"/>
              <a:t>‹#›</a:t>
            </a:fld>
            <a:endParaRPr lang="tr-TR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79226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7C31F3A-7931-45BB-AC9B-066A3AD1A946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E04A376-E6EC-4BD3-957B-EF5A8EAAA70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01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Megaphone And Colourful Text Bubbles">
            <a:extLst>
              <a:ext uri="{FF2B5EF4-FFF2-40B4-BE49-F238E27FC236}">
                <a16:creationId xmlns:a16="http://schemas.microsoft.com/office/drawing/2014/main" id="{B6AC6944-1946-DC7E-651A-B7FA998E9A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8A953DF-30B2-DCBC-CEFB-227D4EB70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tr-TR" sz="5200" b="1" kern="100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Sentiment Analysis for Social Media Comments or Product Reviews</a:t>
            </a:r>
            <a:br>
              <a:rPr lang="tr-TR" sz="5200" kern="100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tr-TR" sz="5200">
              <a:solidFill>
                <a:srgbClr val="FFFFFF"/>
              </a:solidFill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587130A-F686-FDBC-D935-13BEE0AD5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510185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tr-TR" b="1" kern="100" dirty="0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Gökhan ÇEKÇİ 190101041</a:t>
            </a:r>
            <a:br>
              <a:rPr lang="tr-TR" kern="100" dirty="0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tr-TR" b="1" kern="100" dirty="0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Mehmet Tarık AYVAZ 190101034</a:t>
            </a:r>
            <a:endParaRPr lang="tr-TR" kern="100" dirty="0">
              <a:solidFill>
                <a:srgbClr val="FFFFFF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tr-T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92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metin, ekran görüntüsü, diyagram, dikdörtgen içeren bir resim&#10;&#10;Açıklama otomatik olarak oluşturuldu">
            <a:extLst>
              <a:ext uri="{FF2B5EF4-FFF2-40B4-BE49-F238E27FC236}">
                <a16:creationId xmlns:a16="http://schemas.microsoft.com/office/drawing/2014/main" id="{75F5AC8A-6D6D-A367-B425-54876EE084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" b="6259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4ECE052-5519-7061-755E-88E429EBF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5389" y="468924"/>
            <a:ext cx="5293895" cy="6389066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tr-T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5.3 </a:t>
            </a:r>
            <a:r>
              <a:rPr lang="tr-TR" sz="20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Results</a:t>
            </a:r>
            <a:r>
              <a:rPr lang="tr-T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tr-T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Visualization</a:t>
            </a:r>
            <a:endParaRPr lang="tr-T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Accuracy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classification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reports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confusion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matrices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were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calculated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visualized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each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model.</a:t>
            </a:r>
          </a:p>
          <a:p>
            <a:pPr>
              <a:spcAft>
                <a:spcPts val="800"/>
              </a:spcAft>
            </a:pPr>
            <a:r>
              <a:rPr lang="tr-T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Model: </a:t>
            </a:r>
            <a:r>
              <a:rPr lang="tr-TR" sz="20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Support</a:t>
            </a:r>
            <a:r>
              <a:rPr lang="tr-T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Vector</a:t>
            </a:r>
            <a:r>
              <a:rPr lang="tr-T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Machine</a:t>
            </a:r>
            <a:endParaRPr lang="tr-T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Accuracy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0.7232</a:t>
            </a: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Cross-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validation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scores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[0.65625, 0.66875, 0.6625, 0.69375, 0.75]</a:t>
            </a: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Mean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CV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score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0.68625</a:t>
            </a:r>
          </a:p>
          <a:p>
            <a:endParaRPr lang="tr-TR" sz="1700" dirty="0"/>
          </a:p>
        </p:txBody>
      </p:sp>
    </p:spTree>
    <p:extLst>
      <p:ext uri="{BB962C8B-B14F-4D97-AF65-F5344CB8AC3E}">
        <p14:creationId xmlns:p14="http://schemas.microsoft.com/office/powerpoint/2010/main" val="614999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metin, ekran görüntüsü, diyagram, dikdörtgen içeren bir resim&#10;&#10;Açıklama otomatik olarak oluşturuldu">
            <a:extLst>
              <a:ext uri="{FF2B5EF4-FFF2-40B4-BE49-F238E27FC236}">
                <a16:creationId xmlns:a16="http://schemas.microsoft.com/office/drawing/2014/main" id="{EB0ED91C-0F26-600D-C604-A0211B30D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5" b="4267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67B0D57-BD13-6B3A-002B-B6CE2FC0D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4923" y="539262"/>
            <a:ext cx="5439507" cy="6072553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tr-T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Model: </a:t>
            </a:r>
            <a:r>
              <a:rPr lang="tr-TR" sz="20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Naive</a:t>
            </a:r>
            <a:r>
              <a:rPr lang="tr-T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Bayes</a:t>
            </a:r>
            <a:endParaRPr lang="tr-T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Accuracy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0.7057</a:t>
            </a: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Cross-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validation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scores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[0.665625, 0.6625, 0.653125, 0.69375, 0.728125]</a:t>
            </a:r>
          </a:p>
          <a:p>
            <a:r>
              <a:rPr lang="tr-TR" sz="2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Mean</a:t>
            </a:r>
            <a:r>
              <a:rPr lang="tr-TR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CV </a:t>
            </a:r>
            <a:r>
              <a:rPr lang="tr-TR" sz="2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score</a:t>
            </a:r>
            <a:r>
              <a:rPr lang="tr-TR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0.680625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215086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metin, ekran görüntüsü, diyagram, dikdörtgen içeren bir resim&#10;&#10;Açıklama otomatik olarak oluşturuldu">
            <a:extLst>
              <a:ext uri="{FF2B5EF4-FFF2-40B4-BE49-F238E27FC236}">
                <a16:creationId xmlns:a16="http://schemas.microsoft.com/office/drawing/2014/main" id="{EB894CDF-FE5F-ACAA-CF5F-7C92856D1D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0" b="6029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70CD3C1-3DAA-9146-D7B9-D2AE42C44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832" y="539262"/>
            <a:ext cx="4530968" cy="5637701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tr-T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Model: </a:t>
            </a:r>
            <a:r>
              <a:rPr lang="tr-TR" sz="20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Random</a:t>
            </a:r>
            <a:r>
              <a:rPr lang="tr-T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Forest</a:t>
            </a:r>
            <a:endParaRPr lang="tr-T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Accuracy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0.6933</a:t>
            </a: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Cross-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validation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scores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[0.6125, 0.675, 0.625, 0.665625, 0.7]</a:t>
            </a: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Mean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CV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score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0.655625</a:t>
            </a:r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817254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metin, ekran görüntüsü, diyagram, dikdörtgen içeren bir resim&#10;&#10;Açıklama otomatik olarak oluşturuldu">
            <a:extLst>
              <a:ext uri="{FF2B5EF4-FFF2-40B4-BE49-F238E27FC236}">
                <a16:creationId xmlns:a16="http://schemas.microsoft.com/office/drawing/2014/main" id="{56527D53-EFEB-7AEF-101F-2101929CF7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3" b="5667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84FAE1-A1FB-6D15-1DEC-0D11561EC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6616" y="609600"/>
            <a:ext cx="4437184" cy="5567363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tr-TR" sz="20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Model: Logistic Regression</a:t>
            </a:r>
            <a:endParaRPr lang="tr-TR" sz="20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tr-TR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Accuracy: 0.6958</a:t>
            </a: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tr-TR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Cross-validation scores: [0.659375, 0.665625, 0.65625, 0.69375, 0.74375]</a:t>
            </a: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tr-TR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Mean CV score: 0.68375</a:t>
            </a:r>
          </a:p>
          <a:p>
            <a:endParaRPr lang="tr-TR" sz="2000"/>
          </a:p>
        </p:txBody>
      </p:sp>
    </p:spTree>
    <p:extLst>
      <p:ext uri="{BB962C8B-B14F-4D97-AF65-F5344CB8AC3E}">
        <p14:creationId xmlns:p14="http://schemas.microsoft.com/office/powerpoint/2010/main" val="3954552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3E89A6A-49D9-3FD0-8710-067231012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6102825" cy="6858000"/>
          </a:xfrm>
        </p:spPr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6. Deep Learning Approach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6.1 Tokenization and Padding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Texts were tokenized and padded to a fixed length. Texts were converted to numerical values using the Tokenizer, and fixed-length sequences were created with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pad_sequences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tokenizer = Tokenizer(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num_words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=10000)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tokenizer.fit_on_texts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X_train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X_train_seq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tokenizer.texts_to_sequences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X_train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X_test_seq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tokenizer.texts_to_sequences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X_test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X_train_pad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pad_sequences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X_train_seq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maxlen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=100)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X_test_pad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pad_sequences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X_test_seq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maxlen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=100)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tr-TR" sz="1000" dirty="0"/>
          </a:p>
        </p:txBody>
      </p:sp>
      <p:pic>
        <p:nvPicPr>
          <p:cNvPr id="13" name="Picture 4" descr="Programming data on computer monitor">
            <a:extLst>
              <a:ext uri="{FF2B5EF4-FFF2-40B4-BE49-F238E27FC236}">
                <a16:creationId xmlns:a16="http://schemas.microsoft.com/office/drawing/2014/main" id="{5DDB7A6E-7ED5-C1AA-A779-7CE7719047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72" r="15327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45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lasses on top of a book">
            <a:extLst>
              <a:ext uri="{FF2B5EF4-FFF2-40B4-BE49-F238E27FC236}">
                <a16:creationId xmlns:a16="http://schemas.microsoft.com/office/drawing/2014/main" id="{9FC76266-0A54-752A-0519-98D6C235D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02" r="36534" b="-1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EBC4B75-1A13-6CB1-8014-68684DEAC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tr-TR" sz="17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6.2 </a:t>
            </a:r>
            <a:r>
              <a:rPr lang="tr-TR" sz="17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One</a:t>
            </a:r>
            <a:r>
              <a:rPr lang="tr-TR" sz="17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-Hot </a:t>
            </a:r>
            <a:r>
              <a:rPr lang="tr-TR" sz="17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Encoding</a:t>
            </a:r>
            <a:endParaRPr lang="tr-TR" sz="17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tr-TR" sz="17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Classes</a:t>
            </a:r>
            <a:r>
              <a:rPr lang="tr-TR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7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were</a:t>
            </a:r>
            <a:r>
              <a:rPr lang="tr-TR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7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converted</a:t>
            </a:r>
            <a:r>
              <a:rPr lang="tr-TR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7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using</a:t>
            </a:r>
            <a:r>
              <a:rPr lang="tr-TR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7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one</a:t>
            </a:r>
            <a:r>
              <a:rPr lang="tr-TR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-hot </a:t>
            </a:r>
            <a:r>
              <a:rPr lang="tr-TR" sz="17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encoding</a:t>
            </a:r>
            <a:r>
              <a:rPr lang="tr-TR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spcAft>
                <a:spcPts val="800"/>
              </a:spcAft>
              <a:buNone/>
            </a:pPr>
            <a:endParaRPr lang="tr-TR" sz="17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tr-TR" sz="17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num_classes</a:t>
            </a:r>
            <a:r>
              <a:rPr lang="tr-TR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2</a:t>
            </a:r>
          </a:p>
          <a:p>
            <a:pPr>
              <a:spcAft>
                <a:spcPts val="800"/>
              </a:spcAft>
            </a:pPr>
            <a:r>
              <a:rPr lang="tr-TR" sz="17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y_train_cat</a:t>
            </a:r>
            <a:r>
              <a:rPr lang="tr-TR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tr-TR" sz="17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to_categorical</a:t>
            </a:r>
            <a:r>
              <a:rPr lang="tr-TR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tr-TR" sz="17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y_train</a:t>
            </a:r>
            <a:r>
              <a:rPr lang="tr-TR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17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num_classes</a:t>
            </a:r>
            <a:r>
              <a:rPr lang="tr-TR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tr-TR" sz="17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num_classes</a:t>
            </a:r>
            <a:r>
              <a:rPr lang="tr-TR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800"/>
              </a:spcAft>
            </a:pPr>
            <a:r>
              <a:rPr lang="tr-TR" sz="17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y_test_cat</a:t>
            </a:r>
            <a:r>
              <a:rPr lang="tr-TR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tr-TR" sz="17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to_categorical</a:t>
            </a:r>
            <a:r>
              <a:rPr lang="tr-TR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tr-TR" sz="17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y_test</a:t>
            </a:r>
            <a:r>
              <a:rPr lang="tr-TR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17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num_classes</a:t>
            </a:r>
            <a:r>
              <a:rPr lang="tr-TR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tr-TR" sz="17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num_classes</a:t>
            </a:r>
            <a:r>
              <a:rPr lang="tr-TR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endParaRPr lang="tr-TR" sz="1700" dirty="0"/>
          </a:p>
        </p:txBody>
      </p:sp>
    </p:spTree>
    <p:extLst>
      <p:ext uri="{BB962C8B-B14F-4D97-AF65-F5344CB8AC3E}">
        <p14:creationId xmlns:p14="http://schemas.microsoft.com/office/powerpoint/2010/main" val="2081568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a calculator keypad">
            <a:extLst>
              <a:ext uri="{FF2B5EF4-FFF2-40B4-BE49-F238E27FC236}">
                <a16:creationId xmlns:a16="http://schemas.microsoft.com/office/drawing/2014/main" id="{AE3B9638-4070-DE85-DFB2-224CC3CB8A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51" r="27185" b="-1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DFC36D6-6F83-553F-BB55-F08F94D03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196" y="492368"/>
            <a:ext cx="6781802" cy="6365631"/>
          </a:xfrm>
        </p:spPr>
        <p:txBody>
          <a:bodyPr anchor="ctr">
            <a:normAutofit fontScale="92500" lnSpcReduction="20000"/>
          </a:bodyPr>
          <a:lstStyle/>
          <a:p>
            <a:pPr>
              <a:spcAft>
                <a:spcPts val="800"/>
              </a:spcAft>
            </a:pPr>
            <a:r>
              <a:rPr lang="tr-T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6.3 Model </a:t>
            </a:r>
            <a:r>
              <a:rPr lang="tr-T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Creation</a:t>
            </a:r>
            <a:r>
              <a:rPr lang="tr-T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tr-T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Training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 LSTM-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based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model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created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trained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model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consists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of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Embedding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LSTM,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Dense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layers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def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create_model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():</a:t>
            </a: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model =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Sequential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()</a:t>
            </a: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model.add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Embedding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input_dim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=10000,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output_dim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=32))</a:t>
            </a: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model.add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(LSTM(100))</a:t>
            </a: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model.add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(Dense(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num_classes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activation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='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softmax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'))</a:t>
            </a: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model.compile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optimizer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='adam',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loss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='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categorical_crossentropy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',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metrics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=['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accuracy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'])</a:t>
            </a: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return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model</a:t>
            </a:r>
          </a:p>
          <a:p>
            <a:pPr marL="0" indent="0">
              <a:spcAft>
                <a:spcPts val="800"/>
              </a:spcAft>
              <a:buNone/>
            </a:pP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 =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create_model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()</a:t>
            </a:r>
          </a:p>
          <a:p>
            <a:pPr>
              <a:spcAft>
                <a:spcPts val="800"/>
              </a:spcAft>
            </a:pP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history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model.fit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X_train_pad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y_train_cat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epochs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=3,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batch_size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=32,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validation_data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=(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X_test_pad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y_test_cat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),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verbose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=2)</a:t>
            </a:r>
          </a:p>
          <a:p>
            <a:endParaRPr lang="tr-TR" sz="500" dirty="0"/>
          </a:p>
        </p:txBody>
      </p:sp>
    </p:spTree>
    <p:extLst>
      <p:ext uri="{BB962C8B-B14F-4D97-AF65-F5344CB8AC3E}">
        <p14:creationId xmlns:p14="http://schemas.microsoft.com/office/powerpoint/2010/main" val="4065099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ree arrows on bullseye">
            <a:extLst>
              <a:ext uri="{FF2B5EF4-FFF2-40B4-BE49-F238E27FC236}">
                <a16:creationId xmlns:a16="http://schemas.microsoft.com/office/drawing/2014/main" id="{6B351BFF-17B3-8677-664A-A425C054D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0" r="40839" b="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3CDC72C-2D4E-DEEF-7886-56FBE7DBF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375138"/>
            <a:ext cx="6096000" cy="5864940"/>
          </a:xfrm>
        </p:spPr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tr-T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6.4 Model </a:t>
            </a:r>
            <a:r>
              <a:rPr lang="tr-TR" sz="20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Performance</a:t>
            </a:r>
            <a:r>
              <a:rPr lang="tr-T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Evaluation</a:t>
            </a:r>
            <a:endParaRPr lang="tr-T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model's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performance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evaluated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on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test set.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Predictions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were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made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accuracy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calculated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Confusion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matrices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classification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reports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were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created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spcAft>
                <a:spcPts val="800"/>
              </a:spcAft>
              <a:buNone/>
            </a:pPr>
            <a:endParaRPr lang="tr-T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loss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accuracy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model.evaluate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X_test_pad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y_test_cat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verbose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=0)</a:t>
            </a:r>
          </a:p>
          <a:p>
            <a:pPr>
              <a:spcAft>
                <a:spcPts val="800"/>
              </a:spcAft>
            </a:pP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print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f'Accuracy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{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accuracy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}')</a:t>
            </a:r>
          </a:p>
          <a:p>
            <a:pPr>
              <a:spcAft>
                <a:spcPts val="800"/>
              </a:spcAft>
            </a:pP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y_pred_prob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model.predict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X_test_pad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800"/>
              </a:spcAft>
            </a:pP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y_pred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np.argmax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y_pred_prob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axis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=1)</a:t>
            </a:r>
          </a:p>
          <a:p>
            <a:pPr>
              <a:spcAft>
                <a:spcPts val="800"/>
              </a:spcAft>
            </a:pP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y_test_labels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np.argmax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y_test_cat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axis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=1)</a:t>
            </a:r>
          </a:p>
          <a:p>
            <a:endParaRPr lang="tr-TR" sz="1100" dirty="0"/>
          </a:p>
        </p:txBody>
      </p:sp>
    </p:spTree>
    <p:extLst>
      <p:ext uri="{BB962C8B-B14F-4D97-AF65-F5344CB8AC3E}">
        <p14:creationId xmlns:p14="http://schemas.microsoft.com/office/powerpoint/2010/main" val="1676022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AFDA0E9-395E-D24A-A691-948338DD0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015" y="351692"/>
            <a:ext cx="5197692" cy="6004658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800"/>
              </a:spcAft>
            </a:pP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conf_matrix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confusion_matrix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y_test_labels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y_pred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800"/>
              </a:spcAft>
            </a:pP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print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("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Confusion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Matrix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:\n",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conf_matrix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800"/>
              </a:spcAft>
            </a:pP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print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("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Classification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Report:\n",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classification_report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y_test_labels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y_pred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))</a:t>
            </a:r>
          </a:p>
          <a:p>
            <a:pPr>
              <a:spcAft>
                <a:spcPts val="800"/>
              </a:spcAft>
            </a:pP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plt.figure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figsize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=(8, 6))</a:t>
            </a:r>
          </a:p>
          <a:p>
            <a:pPr>
              <a:spcAft>
                <a:spcPts val="800"/>
              </a:spcAft>
            </a:pP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sns.heatmap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conf_matrix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annot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=True,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fmt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='d',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cmap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='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Blues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',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xticklabels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=['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Negative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', '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Positive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'],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yticklabels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=['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Negative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', '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Positive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'])</a:t>
            </a:r>
          </a:p>
          <a:p>
            <a:pPr>
              <a:spcAft>
                <a:spcPts val="800"/>
              </a:spcAft>
            </a:pP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plt.xlabel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('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Predicted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')</a:t>
            </a:r>
          </a:p>
          <a:p>
            <a:pPr>
              <a:spcAft>
                <a:spcPts val="800"/>
              </a:spcAft>
            </a:pP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plt.ylabel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('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Actual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')</a:t>
            </a:r>
          </a:p>
          <a:p>
            <a:pPr>
              <a:spcAft>
                <a:spcPts val="800"/>
              </a:spcAft>
            </a:pP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plt.title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('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Confusion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Matrix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')</a:t>
            </a:r>
          </a:p>
          <a:p>
            <a:pPr>
              <a:spcAft>
                <a:spcPts val="800"/>
              </a:spcAft>
            </a:pP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plt.show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()</a:t>
            </a:r>
          </a:p>
          <a:p>
            <a:endParaRPr lang="tr-TR" sz="1000" dirty="0"/>
          </a:p>
        </p:txBody>
      </p:sp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C9DE635B-4892-F918-42BC-F3B9D1A823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42" r="19438" b="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08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ailroad extending through the desert">
            <a:extLst>
              <a:ext uri="{FF2B5EF4-FFF2-40B4-BE49-F238E27FC236}">
                <a16:creationId xmlns:a16="http://schemas.microsoft.com/office/drawing/2014/main" id="{11928337-343B-FD67-4246-2528EC545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89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46D3B3-F0CD-2240-E756-DCCBB2181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196" y="187568"/>
            <a:ext cx="6547342" cy="6670431"/>
          </a:xfrm>
        </p:spPr>
        <p:txBody>
          <a:bodyPr anchor="ctr">
            <a:normAutofit fontScale="92500" lnSpcReduction="20000"/>
          </a:bodyPr>
          <a:lstStyle/>
          <a:p>
            <a:pPr>
              <a:spcAft>
                <a:spcPts val="800"/>
              </a:spcAft>
            </a:pPr>
            <a:r>
              <a:rPr lang="tr-T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6.5 Cross-</a:t>
            </a:r>
            <a:r>
              <a:rPr lang="tr-T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Validation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model's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performance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evaluated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using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cross-validation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K-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Fold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cross-validation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80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kf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KFold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n_splits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=3, shuffle=True,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random_state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=42)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cv_accuracy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[]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train_index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val_index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kf.split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X_train_pad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):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X_train_kf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X_val_kf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X_train_pad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train_index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X_train_pad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val_index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y_train_kf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y_val_kf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y_train_cat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train_index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y_train_cat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val_index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model =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create_model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()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model.fit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X_train_kf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y_train_kf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epochs=3,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batch_size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=32, verbose=1)  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loss, accuracy =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model.evaluate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X_val_kf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y_val_kf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verbose=0)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cv_accuracy.append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(accuracy)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tr-TR" sz="500" dirty="0"/>
          </a:p>
        </p:txBody>
      </p:sp>
    </p:spTree>
    <p:extLst>
      <p:ext uri="{BB962C8B-B14F-4D97-AF65-F5344CB8AC3E}">
        <p14:creationId xmlns:p14="http://schemas.microsoft.com/office/powerpoint/2010/main" val="3621698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4432A7F9-339A-BCC0-3DDB-100323042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71" r="3613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AD1100D-F8D6-0FF9-620B-2300E29A1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tr-TR" sz="20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Project Objective</a:t>
            </a:r>
            <a:endParaRPr lang="tr-TR" sz="20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tr-TR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objective of this project is to perform text-based sentiment analysis. Two different methods have been used for this purpose: classical machine learning algorithms and deep learning algorithms. Both methods aim to determine whether tweets contain positive or negative sentiment.</a:t>
            </a:r>
          </a:p>
          <a:p>
            <a:endParaRPr lang="tr-TR" sz="2000"/>
          </a:p>
        </p:txBody>
      </p:sp>
    </p:spTree>
    <p:extLst>
      <p:ext uri="{BB962C8B-B14F-4D97-AF65-F5344CB8AC3E}">
        <p14:creationId xmlns:p14="http://schemas.microsoft.com/office/powerpoint/2010/main" val="1792510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128AAE1-0648-96E8-AEA7-B42A0EC31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725" y="188860"/>
            <a:ext cx="11945275" cy="6669140"/>
          </a:xfrm>
        </p:spPr>
        <p:txBody>
          <a:bodyPr anchor="t">
            <a:normAutofit/>
          </a:bodyPr>
          <a:lstStyle/>
          <a:p>
            <a:pPr>
              <a:spcAft>
                <a:spcPts val="800"/>
              </a:spcAft>
            </a:pPr>
            <a:r>
              <a:rPr lang="tr-T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6.6 </a:t>
            </a:r>
            <a:r>
              <a:rPr lang="tr-T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Results</a:t>
            </a:r>
            <a:r>
              <a:rPr lang="tr-T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tr-T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Visualization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Epoch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1/3</a:t>
            </a: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1250/1250 - 45s - 36ms/step -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accuracy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0.7398 -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loss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0.5208 -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val_accuracy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0.7829 -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val_loss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0.4716</a:t>
            </a:r>
          </a:p>
          <a:p>
            <a:pPr>
              <a:spcAft>
                <a:spcPts val="800"/>
              </a:spcAft>
            </a:pP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Epoch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2/3</a:t>
            </a: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1250/1250 - 44s - 35ms/step -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accuracy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0.8095 -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loss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0.4191 -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val_accuracy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0.7846 -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val_loss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0.4638</a:t>
            </a:r>
          </a:p>
          <a:p>
            <a:pPr>
              <a:spcAft>
                <a:spcPts val="800"/>
              </a:spcAft>
            </a:pP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Epoch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3/3</a:t>
            </a: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1250/1250 - 43s - 34ms/step -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accuracy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0.8400 -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loss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0.3675 -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val_accuracy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0.7772 -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val_loss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0.4864</a:t>
            </a:r>
          </a:p>
          <a:p>
            <a:pPr>
              <a:spcAft>
                <a:spcPts val="800"/>
              </a:spcAft>
            </a:pP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Accuracy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0.7771999835968018</a:t>
            </a: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←[1m313/313←[0m ←[32m</a:t>
            </a:r>
            <a:r>
              <a:rPr lang="en-US" sz="1800" kern="100" dirty="0">
                <a:effectLst/>
                <a:latin typeface="MS Gothic" panose="020B0609070205080204" pitchFamily="49" charset="-128"/>
                <a:ea typeface="Aptos" panose="020B0004020202020204" pitchFamily="34" charset="0"/>
                <a:cs typeface="MS Gothic" panose="020B0609070205080204" pitchFamily="49" charset="-128"/>
              </a:rPr>
              <a:t>━━━━━━━━━━━━━━━━━━━━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←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[0m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←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[37m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←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[0m 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←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[1m4s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←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[0m 13ms/step</a:t>
            </a:r>
          </a:p>
          <a:p>
            <a:endParaRPr lang="tr-TR" sz="700" dirty="0"/>
          </a:p>
        </p:txBody>
      </p:sp>
    </p:spTree>
    <p:extLst>
      <p:ext uri="{BB962C8B-B14F-4D97-AF65-F5344CB8AC3E}">
        <p14:creationId xmlns:p14="http://schemas.microsoft.com/office/powerpoint/2010/main" val="2303990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 descr="metin, ekran görüntüsü, diyagram, dikdörtgen içeren bir resim&#10;&#10;Açıklama otomatik olarak oluşturuldu">
            <a:extLst>
              <a:ext uri="{FF2B5EF4-FFF2-40B4-BE49-F238E27FC236}">
                <a16:creationId xmlns:a16="http://schemas.microsoft.com/office/drawing/2014/main" id="{782A4927-DCF4-9F8D-E56D-91556574D1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7" b="5179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958CE8C-A37E-D06D-441B-B9F8A3C0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tr-TR" sz="4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Confusion Matrix:</a:t>
            </a:r>
            <a:br>
              <a:rPr lang="tr-TR" sz="4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tr-TR" sz="4000"/>
          </a:p>
        </p:txBody>
      </p:sp>
    </p:spTree>
    <p:extLst>
      <p:ext uri="{BB962C8B-B14F-4D97-AF65-F5344CB8AC3E}">
        <p14:creationId xmlns:p14="http://schemas.microsoft.com/office/powerpoint/2010/main" val="416854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ruler">
            <a:extLst>
              <a:ext uri="{FF2B5EF4-FFF2-40B4-BE49-F238E27FC236}">
                <a16:creationId xmlns:a16="http://schemas.microsoft.com/office/drawing/2014/main" id="{690193C6-8104-989E-87F2-30094F929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39" r="23027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3828103-69EA-1382-5693-5C28D5410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515815"/>
            <a:ext cx="5016430" cy="6049108"/>
          </a:xfrm>
        </p:spPr>
        <p:txBody>
          <a:bodyPr anchor="t">
            <a:normAutofit/>
          </a:bodyPr>
          <a:lstStyle/>
          <a:p>
            <a:pPr>
              <a:spcAft>
                <a:spcPts val="800"/>
              </a:spcAft>
            </a:pP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Classification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Report:</a:t>
            </a: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precision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recall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f1-score  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support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   0       0.78      0.78      0.78      5022</a:t>
            </a: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   1       0.78      0.78      0.78      4978</a:t>
            </a: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accuracy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                       0.78     10000</a:t>
            </a: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macro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avg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0.78      0.78      0.78     10000</a:t>
            </a:r>
          </a:p>
          <a:p>
            <a:pPr>
              <a:spcAft>
                <a:spcPts val="800"/>
              </a:spcAft>
            </a:pP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weighted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avg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0.78      0.78      0.78     10000</a:t>
            </a:r>
          </a:p>
          <a:p>
            <a:endParaRPr lang="tr-TR" sz="1100" dirty="0"/>
          </a:p>
        </p:txBody>
      </p:sp>
    </p:spTree>
    <p:extLst>
      <p:ext uri="{BB962C8B-B14F-4D97-AF65-F5344CB8AC3E}">
        <p14:creationId xmlns:p14="http://schemas.microsoft.com/office/powerpoint/2010/main" val="2117379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F90C5D-914B-3025-5DB1-C96D3F33B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62" y="281354"/>
            <a:ext cx="11192336" cy="5699954"/>
          </a:xfrm>
        </p:spPr>
        <p:txBody>
          <a:bodyPr anchor="t">
            <a:normAutofit/>
          </a:bodyPr>
          <a:lstStyle/>
          <a:p>
            <a:pPr>
              <a:spcAft>
                <a:spcPts val="800"/>
              </a:spcAft>
            </a:pP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Epoch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1/3</a:t>
            </a: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←[1m834/834←[0m ←[32m</a:t>
            </a:r>
            <a:r>
              <a:rPr lang="en-US" sz="1800" kern="100" dirty="0">
                <a:effectLst/>
                <a:latin typeface="MS Gothic" panose="020B0609070205080204" pitchFamily="49" charset="-128"/>
                <a:ea typeface="Aptos" panose="020B0004020202020204" pitchFamily="34" charset="0"/>
                <a:cs typeface="MS Gothic" panose="020B0609070205080204" pitchFamily="49" charset="-128"/>
              </a:rPr>
              <a:t>━━━━━━━━━━━━━━━━━━━━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←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[0m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←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[37m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←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[0m 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←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[1m32s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←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[0m 37ms/step -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accuracy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0.6751 -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loss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0.5887</a:t>
            </a:r>
          </a:p>
          <a:p>
            <a:pPr>
              <a:spcAft>
                <a:spcPts val="800"/>
              </a:spcAft>
            </a:pP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Epoch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2/3</a:t>
            </a: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←[1m834/834←[0m ←[32m</a:t>
            </a:r>
            <a:r>
              <a:rPr lang="en-US" sz="1800" kern="100" dirty="0">
                <a:effectLst/>
                <a:latin typeface="MS Gothic" panose="020B0609070205080204" pitchFamily="49" charset="-128"/>
                <a:ea typeface="Aptos" panose="020B0004020202020204" pitchFamily="34" charset="0"/>
                <a:cs typeface="MS Gothic" panose="020B0609070205080204" pitchFamily="49" charset="-128"/>
              </a:rPr>
              <a:t>━━━━━━━━━━━━━━━━━━━━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←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[0m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←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[37m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←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[0m 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←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[1m31s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←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[0m 37ms/step -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accuracy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0.8164 -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loss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0.4163</a:t>
            </a:r>
          </a:p>
          <a:p>
            <a:pPr>
              <a:spcAft>
                <a:spcPts val="800"/>
              </a:spcAft>
            </a:pP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Epoch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3/3</a:t>
            </a: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←[1m834/834←[0m ←[32m</a:t>
            </a:r>
            <a:r>
              <a:rPr lang="en-US" sz="1800" kern="100" dirty="0">
                <a:effectLst/>
                <a:latin typeface="MS Gothic" panose="020B0609070205080204" pitchFamily="49" charset="-128"/>
                <a:ea typeface="Aptos" panose="020B0004020202020204" pitchFamily="34" charset="0"/>
                <a:cs typeface="MS Gothic" panose="020B0609070205080204" pitchFamily="49" charset="-128"/>
              </a:rPr>
              <a:t>━━━━━━━━━━━━━━━━━━━━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←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[0m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←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[37m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←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[0m 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←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[1m31s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←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[0m 37ms/step -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accuracy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0.8512 -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loss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0.3522</a:t>
            </a: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Cross-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validation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scores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[0.7624868750572205, 0.7644191384315491, 0.7554188966751099]</a:t>
            </a:r>
          </a:p>
          <a:p>
            <a:pPr>
              <a:spcAft>
                <a:spcPts val="800"/>
              </a:spcAft>
            </a:pP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Mean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CV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score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0.7607749700546265</a:t>
            </a:r>
          </a:p>
          <a:p>
            <a:endParaRPr lang="tr-TR" sz="800" dirty="0"/>
          </a:p>
        </p:txBody>
      </p:sp>
    </p:spTree>
    <p:extLst>
      <p:ext uri="{BB962C8B-B14F-4D97-AF65-F5344CB8AC3E}">
        <p14:creationId xmlns:p14="http://schemas.microsoft.com/office/powerpoint/2010/main" val="1319091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eets of magazines being recycled">
            <a:extLst>
              <a:ext uri="{FF2B5EF4-FFF2-40B4-BE49-F238E27FC236}">
                <a16:creationId xmlns:a16="http://schemas.microsoft.com/office/drawing/2014/main" id="{E715FFF3-A7F3-CCDC-290D-10DE366A03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94" r="9372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E0B795F-D064-C490-2722-C6B7E29E2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81354"/>
            <a:ext cx="6096000" cy="6576636"/>
          </a:xfrm>
        </p:spPr>
        <p:txBody>
          <a:bodyPr anchor="t">
            <a:normAutofit/>
          </a:bodyPr>
          <a:lstStyle/>
          <a:p>
            <a:pPr>
              <a:spcAft>
                <a:spcPts val="800"/>
              </a:spcAft>
            </a:pPr>
            <a:r>
              <a:rPr lang="tr-T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7. </a:t>
            </a:r>
            <a:r>
              <a:rPr lang="tr-TR" sz="20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r>
              <a:rPr lang="tr-T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tr-T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Comments</a:t>
            </a:r>
            <a:endParaRPr lang="tr-T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tr-TR" sz="20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Performance</a:t>
            </a:r>
            <a:r>
              <a:rPr lang="tr-T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r>
              <a:rPr lang="tr-T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tr-T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deep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learning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model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generally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provided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higher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accuracy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than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classical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machine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learning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Among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classical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machine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learning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Logistic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Regression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performed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best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tr-TR" sz="20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Challenges</a:t>
            </a:r>
            <a:r>
              <a:rPr lang="tr-T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tr-T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Advantages</a:t>
            </a:r>
            <a:r>
              <a:rPr lang="tr-T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tr-T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Classical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machine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learning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methods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require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fewer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computational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resources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faster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train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Deep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learning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methods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require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more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data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computational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resources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but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generally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achieve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higher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accuracy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tr-TR" sz="1100" dirty="0"/>
          </a:p>
        </p:txBody>
      </p:sp>
    </p:spTree>
    <p:extLst>
      <p:ext uri="{BB962C8B-B14F-4D97-AF65-F5344CB8AC3E}">
        <p14:creationId xmlns:p14="http://schemas.microsoft.com/office/powerpoint/2010/main" val="2511548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7C88565-8CEC-5039-E4D6-F85208DD0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13574"/>
            <a:ext cx="3221377" cy="385925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spcAft>
                <a:spcPts val="800"/>
              </a:spcAft>
            </a:pPr>
            <a:r>
              <a:rPr lang="en-US" sz="2200" b="1">
                <a:effectLst/>
              </a:rPr>
              <a:t>8. Web Application</a:t>
            </a:r>
            <a:br>
              <a:rPr lang="en-US" sz="2200">
                <a:effectLst/>
              </a:rPr>
            </a:br>
            <a:r>
              <a:rPr lang="en-US" sz="2200">
                <a:effectLst/>
              </a:rPr>
              <a:t>Initially, the model was trained, and a server was created. Then, a web page was prepared and made testable. Users can now enter text messages to find out whether they contain positive or negative emotional content.</a:t>
            </a:r>
            <a:br>
              <a:rPr lang="en-US" sz="2200">
                <a:effectLst/>
              </a:rPr>
            </a:br>
            <a:endParaRPr lang="en-US" sz="2200"/>
          </a:p>
        </p:txBody>
      </p:sp>
      <p:pic>
        <p:nvPicPr>
          <p:cNvPr id="4" name="Picture 3" descr="Solo journey">
            <a:extLst>
              <a:ext uri="{FF2B5EF4-FFF2-40B4-BE49-F238E27FC236}">
                <a16:creationId xmlns:a16="http://schemas.microsoft.com/office/drawing/2014/main" id="{F757F9BF-2F9C-8637-BF32-6B5672FF6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98" r="4166"/>
          <a:stretch/>
        </p:blipFill>
        <p:spPr>
          <a:xfrm>
            <a:off x="4617490" y="1"/>
            <a:ext cx="7574510" cy="6858000"/>
          </a:xfrm>
          <a:prstGeom prst="rect">
            <a:avLst/>
          </a:prstGeom>
          <a:effectLst>
            <a:outerShdw blurRad="254000" dist="190500" dir="5580000" sx="90000" sy="90000" algn="ctr" rotWithShape="0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455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F91763DF-850F-8AF2-9680-39E455181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8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4177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63EC36FD-8FE4-2BF7-7403-E49676B2E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64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8776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8626709C-1343-7126-5126-AD289A017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67" b="-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7888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CCCE4835-21B9-942A-6004-E901ED888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DB39633-2025-084C-E5E1-424E8B46F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319" y="1038584"/>
            <a:ext cx="4458446" cy="4618413"/>
          </a:xfrm>
        </p:spPr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tr-T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9. </a:t>
            </a:r>
            <a:r>
              <a:rPr lang="tr-T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Conclusion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this project, both classical machine learning and deep learning methods were applied and compared for text-based sentiment analysis. The deep learning method generally provided higher accuracy. However, classical machine learning methods are faster and require fewer computational resources, making them a suitable alternative for small datasets.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tr-TR" sz="1700" dirty="0"/>
          </a:p>
        </p:txBody>
      </p:sp>
    </p:spTree>
    <p:extLst>
      <p:ext uri="{BB962C8B-B14F-4D97-AF65-F5344CB8AC3E}">
        <p14:creationId xmlns:p14="http://schemas.microsoft.com/office/powerpoint/2010/main" val="4263840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76A0166-625D-919F-FFC1-10B87EE06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4" y="422032"/>
            <a:ext cx="6576442" cy="5818048"/>
          </a:xfrm>
        </p:spPr>
        <p:txBody>
          <a:bodyPr anchor="ctr">
            <a:normAutofit fontScale="85000" lnSpcReduction="20000"/>
          </a:bodyPr>
          <a:lstStyle/>
          <a:p>
            <a:pPr>
              <a:spcAft>
                <a:spcPts val="800"/>
              </a:spcAft>
            </a:pPr>
            <a:r>
              <a:rPr lang="tr-TR" sz="7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</a:t>
            </a:r>
            <a:r>
              <a:rPr lang="tr-T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Innovations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indent="449580">
              <a:spcAft>
                <a:spcPts val="800"/>
              </a:spcAft>
            </a:pPr>
            <a:r>
              <a:rPr lang="tr-T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1.Text </a:t>
            </a:r>
            <a:r>
              <a:rPr lang="tr-T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Cleaning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49580">
              <a:spcAft>
                <a:spcPts val="800"/>
              </a:spcAft>
            </a:pP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Text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cleaning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processes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have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been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optimized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effectively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remove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noise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from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social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media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data.</a:t>
            </a:r>
          </a:p>
          <a:p>
            <a:pPr marL="449580">
              <a:spcAft>
                <a:spcPts val="800"/>
              </a:spcAft>
            </a:pPr>
            <a:r>
              <a:rPr lang="tr-T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</a:t>
            </a:r>
            <a:r>
              <a:rPr lang="tr-T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r>
              <a:rPr lang="tr-T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of </a:t>
            </a:r>
            <a:r>
              <a:rPr lang="tr-T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Different</a:t>
            </a:r>
            <a:r>
              <a:rPr lang="tr-T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Models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49580">
              <a:spcAft>
                <a:spcPts val="800"/>
              </a:spcAft>
            </a:pP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performance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of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classical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machine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learning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(SVM,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Naive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Bayes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Random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Forest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Logistic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Regression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deep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learning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(LSTM) has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been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compared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449580">
              <a:spcAft>
                <a:spcPts val="800"/>
              </a:spcAft>
            </a:pPr>
            <a:r>
              <a:rPr lang="tr-T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TF-IDF </a:t>
            </a:r>
            <a:r>
              <a:rPr lang="tr-T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Vectorization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49580"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Using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TF-IDF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method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texts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were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converted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into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numerical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data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vectorized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based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on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importance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of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words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449580">
              <a:spcAft>
                <a:spcPts val="800"/>
              </a:spcAft>
            </a:pPr>
            <a:r>
              <a:rPr lang="tr-T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 LSTM-</a:t>
            </a:r>
            <a:r>
              <a:rPr lang="tr-T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Based</a:t>
            </a:r>
            <a:r>
              <a:rPr lang="tr-T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Model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49580"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 LSTM-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based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model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achieve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higher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accuracy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rates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by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considering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time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series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characteristics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of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texts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449580">
              <a:spcAft>
                <a:spcPts val="800"/>
              </a:spcAft>
            </a:pPr>
            <a:r>
              <a:rPr lang="tr-T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 </a:t>
            </a:r>
            <a:r>
              <a:rPr lang="tr-T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Performance</a:t>
            </a:r>
            <a:r>
              <a:rPr lang="tr-T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tr-T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Computation</a:t>
            </a:r>
            <a:r>
              <a:rPr lang="tr-T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Balance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49580"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balanced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performance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evaluation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conducted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between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classical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deep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learning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methods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tr-TR" sz="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E3019-3220-623D-A70C-F4DC41368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163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9531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urntable and bokeh">
            <a:extLst>
              <a:ext uri="{FF2B5EF4-FFF2-40B4-BE49-F238E27FC236}">
                <a16:creationId xmlns:a16="http://schemas.microsoft.com/office/drawing/2014/main" id="{8B3146A8-ECD3-934C-BEB4-2C731B5CEB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6311" b="94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87B7F64-727F-5B7C-A75C-CFBD8C4B1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1083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tr-TR" sz="3200" dirty="0"/>
              <a:t>THANKS FOR LISTENING!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54329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F47FE78-4A90-4435-6BEC-90EBF8125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908" y="257908"/>
            <a:ext cx="5831265" cy="6213230"/>
          </a:xfrm>
        </p:spPr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tr-T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</a:t>
            </a:r>
            <a:r>
              <a:rPr lang="tr-T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Dataset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tr-T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3.1 </a:t>
            </a:r>
            <a:r>
              <a:rPr lang="tr-T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Loading</a:t>
            </a:r>
            <a:r>
              <a:rPr lang="tr-T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tr-T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Preparing</a:t>
            </a:r>
            <a:r>
              <a:rPr lang="tr-T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Dataset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dataset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sourced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from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Kaggle.com,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specifically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"Sentiment140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dataset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with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1.6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million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tweets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".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Different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subsets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of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data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were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machine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learning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deep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learning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algorithms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2000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tweets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machine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learning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50000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tweets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deep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learning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Increasing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dataset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size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machine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learning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algorithms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not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significantly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improve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success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rates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whereas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it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deep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learning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algorithms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800"/>
              </a:spcAft>
            </a:pP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both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code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segments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dataset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loaded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using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pandas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library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Unnecessary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columns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were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removed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retaining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sentiment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text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columns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tr-TR" sz="1400" dirty="0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EE28CB3A-07DB-AACA-C425-6CDE9B31F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58" r="27824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85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tique cash register keys">
            <a:extLst>
              <a:ext uri="{FF2B5EF4-FFF2-40B4-BE49-F238E27FC236}">
                <a16:creationId xmlns:a16="http://schemas.microsoft.com/office/drawing/2014/main" id="{25FDAD1F-8507-D969-A3A2-A1D91DF40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88" r="25451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E8C3B6C-54CC-9C51-F8E0-E588CC138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196" y="468922"/>
            <a:ext cx="6523896" cy="6025663"/>
          </a:xfrm>
        </p:spPr>
        <p:txBody>
          <a:bodyPr anchor="ctr">
            <a:normAutofit fontScale="92500" lnSpcReduction="20000"/>
          </a:bodyPr>
          <a:lstStyle/>
          <a:p>
            <a:pPr>
              <a:spcAft>
                <a:spcPts val="800"/>
              </a:spcAft>
            </a:pPr>
            <a:r>
              <a:rPr lang="tr-T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3.2 </a:t>
            </a:r>
            <a:r>
              <a:rPr lang="tr-T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Text</a:t>
            </a:r>
            <a:r>
              <a:rPr lang="tr-T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Cleaning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Text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cleaning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performed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both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codes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URLs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usernames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hashtags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numbers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extra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spaces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were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removed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during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cleaning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process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texts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were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converted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lowercase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def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clean_text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text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):</a:t>
            </a: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text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re.sub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r'http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\S+', '',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text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 #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Remove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URLs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text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re.sub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(r'@\w+', '',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text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 #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Remove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usernames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text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re.sub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(r'#\w+', '',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text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 #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Remove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hashtags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text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re.sub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(r'\d+', '',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text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 #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Remove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numbers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text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re.sub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(r'\s+', ' ',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text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 #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Remove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extra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spaces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text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text.lower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().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strip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()  #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Convert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lowercase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strip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spaces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return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text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800"/>
              </a:spcAft>
            </a:pP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data['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text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'] = data['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text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'].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apply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clean_text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endParaRPr lang="tr-TR" sz="500" dirty="0"/>
          </a:p>
        </p:txBody>
      </p:sp>
    </p:spTree>
    <p:extLst>
      <p:ext uri="{BB962C8B-B14F-4D97-AF65-F5344CB8AC3E}">
        <p14:creationId xmlns:p14="http://schemas.microsoft.com/office/powerpoint/2010/main" val="3472933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blurred public library with bookshelves">
            <a:extLst>
              <a:ext uri="{FF2B5EF4-FFF2-40B4-BE49-F238E27FC236}">
                <a16:creationId xmlns:a16="http://schemas.microsoft.com/office/drawing/2014/main" id="{0B21E4D3-3E97-1218-49DF-2EFFBA706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3" r="31503" b="-2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21515B9-FCD0-D440-9FE7-60B2CEC84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7015" y="468923"/>
            <a:ext cx="4652906" cy="5771157"/>
          </a:xfrm>
        </p:spPr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tr-T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3.3 </a:t>
            </a:r>
            <a:r>
              <a:rPr lang="tr-TR" sz="20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Converting</a:t>
            </a:r>
            <a:r>
              <a:rPr lang="tr-T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Classes</a:t>
            </a:r>
            <a:r>
              <a:rPr lang="tr-T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tr-T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Numerical</a:t>
            </a:r>
            <a:r>
              <a:rPr lang="tr-T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Values</a:t>
            </a:r>
            <a:endParaRPr lang="tr-T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deep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learning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approach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classes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were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converted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numerical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values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using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LabelEncoder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800"/>
              </a:spcAft>
            </a:pP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 =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LabelEncoder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()</a:t>
            </a:r>
          </a:p>
          <a:p>
            <a:pPr>
              <a:spcAft>
                <a:spcPts val="800"/>
              </a:spcAft>
            </a:pP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data['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sentiment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'] =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le.fit_transform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(data['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sentiment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'])</a:t>
            </a:r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598592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38F7AE0-031F-E1F3-97B7-8508964D4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0"/>
            <a:ext cx="5334197" cy="6240079"/>
          </a:xfrm>
        </p:spPr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tr-T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 </a:t>
            </a:r>
            <a:r>
              <a:rPr lang="tr-TR" sz="20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Splitting</a:t>
            </a:r>
            <a:r>
              <a:rPr lang="tr-T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into</a:t>
            </a:r>
            <a:r>
              <a:rPr lang="tr-T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Training </a:t>
            </a:r>
            <a:r>
              <a:rPr lang="tr-TR" sz="20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tr-T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Test </a:t>
            </a:r>
            <a:r>
              <a:rPr lang="tr-TR" sz="20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Sets</a:t>
            </a:r>
            <a:endParaRPr lang="tr-T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dataset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split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into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training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test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sets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using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train_test_split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function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both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code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segments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800"/>
              </a:spcAft>
            </a:pP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X_train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X_test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y_train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y_test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train_test_split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(data['text'], data['sentiment'],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test_size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=0.2,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random_state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=42)</a:t>
            </a:r>
            <a:endParaRPr lang="tr-T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tr-TR" sz="2000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572ADA02-B30D-DDFC-B71D-AD4DA46FE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5" r="43968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0264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F3999CB-5B0D-21FD-BDDA-6DD924B3E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692" y="304800"/>
            <a:ext cx="5057015" cy="6051549"/>
          </a:xfrm>
        </p:spPr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tr-T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 </a:t>
            </a:r>
            <a:r>
              <a:rPr lang="tr-T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Classical</a:t>
            </a:r>
            <a:r>
              <a:rPr lang="tr-T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Machine Learning </a:t>
            </a:r>
            <a:r>
              <a:rPr lang="tr-T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Approach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tr-T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5.1 TF-IDF </a:t>
            </a:r>
            <a:r>
              <a:rPr lang="tr-T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Vectorization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Texts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were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converted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into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numerical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data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using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TF-IDF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method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with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top 1000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most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frequently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words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being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selected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vectorizer =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TfidfVectorizer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max_features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=1000)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X_train_tfidf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vectorizer.fit_transform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X_train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X_test_tfidf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vectorizer.transform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X_test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tr-TR" sz="1700" dirty="0"/>
          </a:p>
        </p:txBody>
      </p:sp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C4360703-9D6C-0CDE-FB95-D40BD8055F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81" r="10557" b="-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10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5DF4F70-1AD6-AA06-579E-02A459F3A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-1078522"/>
            <a:ext cx="5334197" cy="7318602"/>
          </a:xfrm>
        </p:spPr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tr-T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5.2 Training </a:t>
            </a:r>
            <a:r>
              <a:rPr lang="tr-TR" sz="20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tr-T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Evaluating</a:t>
            </a:r>
            <a:r>
              <a:rPr lang="tr-T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Models</a:t>
            </a:r>
            <a:endParaRPr lang="tr-T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Different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machine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learning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algorithms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were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used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train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which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were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then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evaluated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on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test set.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algorithms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used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include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SVM,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Naive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Bayes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Random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Forest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Logistic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tr-T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Regression</a:t>
            </a:r>
            <a:r>
              <a:rPr lang="tr-T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tr-TR" sz="2000" dirty="0"/>
          </a:p>
        </p:txBody>
      </p:sp>
      <p:pic>
        <p:nvPicPr>
          <p:cNvPr id="5" name="Picture 4" descr="3D box skeletons">
            <a:extLst>
              <a:ext uri="{FF2B5EF4-FFF2-40B4-BE49-F238E27FC236}">
                <a16:creationId xmlns:a16="http://schemas.microsoft.com/office/drawing/2014/main" id="{B9C3C477-DBDD-C314-7597-3596440FC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98" r="22366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6203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bun">
  <a:themeElements>
    <a:clrScheme name="Sabu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bu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bu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Sabun</Template>
  <TotalTime>29</TotalTime>
  <Words>2061</Words>
  <Application>Microsoft Office PowerPoint</Application>
  <PresentationFormat>Geniş ekran</PresentationFormat>
  <Paragraphs>160</Paragraphs>
  <Slides>30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30</vt:i4>
      </vt:variant>
    </vt:vector>
  </HeadingPairs>
  <TitlesOfParts>
    <vt:vector size="36" baseType="lpstr">
      <vt:lpstr>MS Gothic</vt:lpstr>
      <vt:lpstr>Aptos</vt:lpstr>
      <vt:lpstr>Century Gothic</vt:lpstr>
      <vt:lpstr>Garamond</vt:lpstr>
      <vt:lpstr>Symbol</vt:lpstr>
      <vt:lpstr>Sabun</vt:lpstr>
      <vt:lpstr>A Sentiment Analysis for Social Media Comments or Product Reviews 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Confusion Matrix: </vt:lpstr>
      <vt:lpstr>PowerPoint Sunusu</vt:lpstr>
      <vt:lpstr>PowerPoint Sunusu</vt:lpstr>
      <vt:lpstr>PowerPoint Sunusu</vt:lpstr>
      <vt:lpstr>8. Web Application Initially, the model was trained, and a server was created. Then, a web page was prepared and made testable. Users can now enter text messages to find out whether they contain positive or negative emotional content. 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Sentiment Analysis for Social Media Comments or Product Reviews </dc:title>
  <dc:creator>Gökhan ÇEKÇİ</dc:creator>
  <cp:lastModifiedBy>GÖKHAN ÇEKÇİ</cp:lastModifiedBy>
  <cp:revision>2</cp:revision>
  <dcterms:created xsi:type="dcterms:W3CDTF">2024-05-21T20:01:54Z</dcterms:created>
  <dcterms:modified xsi:type="dcterms:W3CDTF">2024-05-21T20:31:31Z</dcterms:modified>
</cp:coreProperties>
</file>